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5" r:id="rId3"/>
    <p:sldId id="301" r:id="rId4"/>
    <p:sldId id="284" r:id="rId6"/>
    <p:sldId id="286" r:id="rId7"/>
    <p:sldId id="290" r:id="rId8"/>
    <p:sldId id="291" r:id="rId9"/>
    <p:sldId id="292" r:id="rId10"/>
    <p:sldId id="295" r:id="rId11"/>
    <p:sldId id="294" r:id="rId12"/>
    <p:sldId id="296" r:id="rId13"/>
    <p:sldId id="300" r:id="rId14"/>
    <p:sldId id="297" r:id="rId15"/>
    <p:sldId id="298" r:id="rId16"/>
    <p:sldId id="299" r:id="rId17"/>
  </p:sldIdLst>
  <p:sldSz cx="12192000" cy="6858000"/>
  <p:notesSz cx="7103745" cy="10234295"/>
  <p:embeddedFontLst>
    <p:embeddedFont>
      <p:font typeface="微软雅黑" panose="020B0503020204020204" charset="-122"/>
      <p:regular r:id="rId22"/>
    </p:embeddedFont>
    <p:embeddedFont>
      <p:font typeface="黑体" panose="02010609060101010101" charset="-122"/>
      <p:regular r:id="rId23"/>
    </p:embeddedFont>
    <p:embeddedFont>
      <p:font typeface="Calibri" panose="020F0502020204030204"/>
      <p:regular r:id="rId24"/>
      <p:bold r:id="rId25"/>
      <p:italic r:id="rId26"/>
      <p:boldItalic r:id="rId27"/>
    </p:embeddedFont>
    <p:embeddedFont>
      <p:font typeface="Calibri Light" panose="020F0302020204030204" charset="0"/>
      <p:regular r:id="rId28"/>
      <p: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0" clrIdx="0"/>
  <p:cmAuthor id="2" name="作者" initials="A" lastIdx="0" clrIdx="1"/>
  <p:cmAuthor id="3" name="liu liang" initials="ll" lastIdx="0" clrIdx="2"/>
  <p:cmAuthor id="4" name="lenovo" initials="l" lastIdx="0" clrIdx="3"/>
  <p:cmAuthor id="5" name="Administrator" initials="A" lastIdx="0" clrIdx="4"/>
  <p:cmAuthor id="6" name="Michael" initials="M" lastIdx="0" clrIdx="5"/>
  <p:cmAuthor id="7" name="gaoyy" initials="g" lastIdx="0" clrIdx="6"/>
  <p:cmAuthor id="8" name="ZJ" initials="Z" lastIdx="0" clrIdx="7"/>
  <p:cmAuthor id="9" name="赵修涛" initials="赵" lastIdx="0" clrIdx="8"/>
  <p:cmAuthor id="10" name="赵悦悦" initials="赵" lastIdx="0" clrIdx="9"/>
  <p:cmAuthor id="11" name="未知用户7" initials="未知用户7" lastIdx="0" clrIdx="10"/>
  <p:cmAuthor id="12" name="未知用户8" initials="未知用户8" lastIdx="0" clrIdx="11"/>
  <p:cmAuthor id="13" name="未知用户4" initials="未知用户4" lastIdx="0" clrIdx="12"/>
  <p:cmAuthor id="14" name="未知用户5" initials="未知用户5" lastIdx="0" clrIdx="13"/>
  <p:cmAuthor id="15" name="未知用户9" initials="未知用户9" lastIdx="0" clrIdx="14"/>
  <p:cmAuthor id="16" name="未知用户10" initials="未知用户10" lastIdx="0" clrIdx="15"/>
  <p:cmAuthor id="17" name="未知用户11" initials="未知用户11" lastIdx="0" clrIdx="16"/>
  <p:cmAuthor id="18" name="未知用户12" initials="未知用户12" lastIdx="0" clrIdx="17"/>
  <p:cmAuthor id="19" name="未知用户13" initials="未知用户13" lastIdx="0" clrIdx="18"/>
  <p:cmAuthor id="20" name="未知用户14" initials="未知用户14" lastIdx="0" clrIdx="19"/>
  <p:cmAuthor id="21" name="邢 文" initials="邢" lastIdx="0" clrIdx="20"/>
  <p:cmAuthor id="22" name="杰 张" initials="杰张" lastIdx="0" clrIdx="21"/>
  <p:cmAuthor id="23" name="乔 田" initials="乔田" lastIdx="0" clrIdx="22"/>
  <p:cmAuthor id="24" name="江俊慧" initials="江" lastIdx="0" clrIdx="23"/>
  <p:cmAuthor id="25" name="未知用户1" initials="未知用户1" lastIdx="0" clrIdx="24"/>
  <p:cmAuthor id="26" name="未知用户2" initials="未知用户2" lastIdx="0" clrIdx="25"/>
  <p:cmAuthor id="27" name="乔鑫" initials="" lastIdx="0" clrIdx="26"/>
  <p:cmAuthor id="28" name="魏文楠" initials="" lastIdx="0" clrIdx="27"/>
  <p:cmAuthor id="29" name="Chunmiao Zheng" initials="" lastIdx="0" clrIdx="28"/>
  <p:cmAuthor id="30" name="Lenovo" initials="" lastIdx="0" clrIdx="29"/>
  <p:cmAuthor id="31" name="周妍" initials="" lastIdx="0" clrIdx="30"/>
  <p:cmAuthor id="32" name="微软用户" initials="" lastIdx="0" clrIdx="31"/>
  <p:cmAuthor id="33" name="曾阳" initials="" lastIdx="0" clrIdx="32"/>
  <p:cmAuthor id="34" name="user" initials="" lastIdx="0" clrIdx="33"/>
  <p:cmAuthor id="35" name="admin" initials="" lastIdx="0" clrIdx="34"/>
  <p:cmAuthor id="36" name="dell" initials="" lastIdx="0" clrIdx="35"/>
  <p:cmAuthor id="37" name="maoshilei" initials="" lastIdx="0" clrIdx="36"/>
  <p:cmAuthor id="38" name="Microsoft Office User" initials="" lastIdx="0" clrIdx="37"/>
  <p:cmAuthor id="39" name="刘 三一" initials="" lastIdx="0" clrIdx="38"/>
  <p:cmAuthor id="40" name="沈霄雷" initials="" lastIdx="0" clrIdx="39"/>
  <p:cmAuthor id="41" name="李哲(ZheLi)-顺丰科技" initials="" lastIdx="0" clrIdx="40"/>
  <p:cmAuthor id="42" name="Cindy_Chen" initials="" lastIdx="0" clrIdx="41"/>
  <p:cmAuthor id="43" name="Echo" initials="" lastIdx="0" clrIdx="42"/>
  <p:cmAuthor id="44" name="LiZhi" initials="" lastIdx="0" clrIdx="43"/>
  <p:cmAuthor id="45" name="young taylor" initials="" lastIdx="0" clrIdx="44"/>
  <p:cmAuthor id="46" name="Summer Sen" initials="" lastIdx="0" clrIdx="45"/>
  <p:cmAuthor id="47" name="cmb" initials="" lastIdx="0" clrIdx="46"/>
  <p:cmAuthor id="48" name="whaha great" initials="" lastIdx="0" clrIdx="47"/>
  <p:cmAuthor id="49" name="1" initials="" lastIdx="0" clrIdx="48"/>
  <p:cmAuthor id="50" name="苏菁/00101353" initials="" lastIdx="0" clrIdx="49"/>
  <p:cmAuthor id="51" name="骆倩怡_Znauj26B" initials="authorId_382814100" lastIdx="0" clrIdx="50"/>
  <p:cmAuthor id="52" name="OFFICE" initials="L" lastIdx="0" clrIdx="51"/>
  <p:cmAuthor id="53" name="Hua" initials="H" lastIdx="0" clrIdx="52"/>
  <p:cmAuthor id="54" name="chuen" initials="chuen" lastIdx="0" clrIdx="53"/>
  <p:cmAuthor id="55" name="Microsoft 帐户" initials="M帐" lastIdx="0" clrIdx="54"/>
  <p:cmAuthor id="56" name="User" initials="U" lastIdx="0" clrIdx="55"/>
  <p:cmAuthor id="57" name="朱 付元" initials="朱" lastIdx="0" clrIdx="56"/>
  <p:cmAuthor id="58" name="gaoyf" initials="g" lastIdx="0" clrIdx="57"/>
  <p:cmAuthor id="59" name="BKSY" initials="B" lastIdx="0" clrIdx="58"/>
  <p:cmAuthor id="60" name="郭帅华" initials="R" lastIdx="0" clrIdx="59"/>
  <p:cmAuthor id="61" name="资产经营公司" initials="资" lastIdx="0" clrIdx="60"/>
  <p:cmAuthor id="62" name="PC" initials="P" lastIdx="0" clrIdx="61"/>
  <p:cmAuthor id="63" name="李广东" initials="李广东" lastIdx="0" clrIdx="62"/>
  <p:cmAuthor id="64" name="WPS_1679281038" initials="W" lastIdx="0" clrIdx="63"/>
  <p:cmAuthor id="65" name="elfaib@163.com" initials="" lastIdx="0" clrIdx="64"/>
  <p:cmAuthor id="66" name="JCui" initials="" lastIdx="0" clrIdx="65"/>
  <p:cmAuthor id="67" name="高明生" initials="高" lastIdx="0" clrIdx="66"/>
  <p:cmAuthor id="68" name="科技服务部" initials="科技服务部" lastIdx="0" clrIdx="67"/>
  <p:cmAuthor id="69" name="杜志博" initials="S" lastIdx="0" clrIdx="68"/>
  <p:cmAuthor id="70" name="hope" initials="h" lastIdx="0" clrIdx="69"/>
  <p:cmAuthor id="71" name="ray" initials="r" lastIdx="0" clrIdx="70"/>
  <p:cmAuthor id="72" name="田 径" initials="田" lastIdx="0" clrIdx="71"/>
  <p:cmAuthor id="73" name="aa" initials="a" lastIdx="0" clrIdx="72"/>
  <p:cmAuthor id="74" name="唯真 孙" initials="唯孙" lastIdx="0" clrIdx="73"/>
  <p:cmAuthor id="75" name="王琦" initials="王" lastIdx="0" clrIdx="74"/>
  <p:cmAuthor id="76" name="DELL" initials="D" lastIdx="0" clrIdx="75"/>
  <p:cmAuthor id="77" name="Tao Wu" initials="TW" lastIdx="0" clrIdx="76"/>
  <p:cmAuthor id="78" name="HST" initials="H" lastIdx="0" clrIdx="77"/>
  <p:cmAuthor id="79" name="Xue yifan" initials="Xy" lastIdx="0" clrIdx="78"/>
  <p:cmAuthor id="80" name="honghe-tech" initials="h" lastIdx="0" clrIdx="79"/>
  <p:cmAuthor id="81" name="BEN" initials="" lastIdx="0" clrIdx="80"/>
  <p:cmAuthor id="82" name="王凯10177225" initials="王凯10177225" lastIdx="0" clrIdx="81"/>
  <p:cmAuthor id="83" name="raoyi" initials="raoyi" lastIdx="0" clrIdx="82"/>
  <p:cmAuthor id="84" name="Author" initials="A" lastIdx="0" clrIdx="83"/>
  <p:cmAuthor id="85" name="广州供电局" initials="广州局" lastIdx="0" clrIdx="84"/>
  <p:cmAuthor id="86" name="饶毅" initials="饶毅" lastIdx="0" clrIdx="85"/>
  <p:cmAuthor id="87" name="邸博 王" initials="邸博" lastIdx="0" clrIdx="86"/>
  <p:cmAuthor id="88" name="LIN AMAY" initials="L" lastIdx="0" clrIdx="87"/>
  <p:cmAuthor id="89" name="China" initials="C" lastIdx="0" clrIdx="88"/>
  <p:cmAuthor id="90" name="xbany" initials="x" lastIdx="0" clrIdx="89"/>
  <p:cmAuthor id="91" name="张兰" initials="张" lastIdx="0" clrIdx="90"/>
  <p:cmAuthor id="92" name="landy1125@outlook.com" initials="l" lastIdx="0" clrIdx="91"/>
  <p:cmAuthor id="93" name="zengkaiwen" initials="z" lastIdx="0" clrIdx="92"/>
  <p:cmAuthor id="94" name="hxx" initials="h" lastIdx="0" clrIdx="93"/>
  <p:cmAuthor id="95" name="00035181" initials="0" lastIdx="0" clrIdx="94"/>
  <p:cmAuthor id="96" name="李蕾00009994" initials="李蕾00009994" lastIdx="0" clrIdx="95"/>
  <p:cmAuthor id="97" name="Saku Uchikawa" initials="S" lastIdx="0" clrIdx="96"/>
  <p:cmAuthor id="98" name="00065088" initials="0" lastIdx="0" clrIdx="97"/>
  <p:cmAuthor id="99" name="10066351" initials="1" lastIdx="0" clrIdx="98"/>
  <p:cmAuthor id="100" name="蔡建楠" initials="caijianna" lastIdx="0" clrIdx="99"/>
  <p:cmAuthor id="101" name="其他作者" initials="" lastIdx="0" clrIdx="100"/>
  <p:cmAuthor id="102" name="aiqian" initials="a" lastIdx="0" clrIdx="101"/>
  <p:cmAuthor id="103" name="LYU WZ" initials="LW" lastIdx="0" clrIdx="102"/>
  <p:cmAuthor id="104" name="HRBEU-RSC" initials="H" lastIdx="0" clrIdx="103"/>
  <p:cmAuthor id="105" name="YanxiaWoo" initials="Y" lastIdx="0" clrIdx="104"/>
  <p:cmAuthor id="106" name="熊仪_aYju7RJj" initials="熊" lastIdx="0" clrIdx="105"/>
  <p:cmAuthor id="107" name="哒哒 熊猫" initials="哒哒" lastIdx="0" clrIdx="106"/>
  <p:cmAuthor id="108" name="yifei" initials="y" lastIdx="0" clrIdx="107"/>
  <p:cmAuthor id="109" name="kingsoft" initials="k" lastIdx="0" clrIdx="108"/>
  <p:cmAuthor id="110" name="ADMIN" initials="A" lastIdx="0" clrIdx="109"/>
  <p:cmAuthor id="111" name="zhouzean" initials="z" lastIdx="0" clrIdx="110"/>
  <p:cmAuthor id="112" name="李鹏飞_6bQfzI3a" initials="李" lastIdx="0" clrIdx="111"/>
  <p:cmAuthor id="113" name="李晓菲_MZFnUzi6" initials="李" lastIdx="0" clrIdx="112"/>
  <p:cmAuthor id="114" name="小珞_QjMfU7FR" initials="小" lastIdx="0" clrIdx="113"/>
  <p:cmAuthor id="115" name="锦东 逄" initials="锦逄" lastIdx="0" clrIdx="114"/>
  <p:cmAuthor id="116" name="程 琳" initials="程" lastIdx="0" clrIdx="115"/>
  <p:cmAuthor id="117" name="think" initials="t" lastIdx="0" clrIdx="116"/>
  <p:cmAuthor id="118" name="狄洋" initials="狄" lastIdx="0" clrIdx="117"/>
  <p:cmAuthor id="119" name="田玉茹" initials="田" lastIdx="0" clrIdx="118"/>
  <p:cmAuthor id="120" name="X1" initials="X" lastIdx="0" clrIdx="1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F4C"/>
    <a:srgbClr val="F8F9F9"/>
    <a:srgbClr val="9CB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070">
              <a:defRPr/>
            </a:pP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064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D7E2D-16DA-418F-94A2-4E1AD6C379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070">
              <a:defRPr/>
            </a:pP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064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2D7E2D-16DA-418F-94A2-4E1AD6C379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flipH="1">
            <a:off x="5135902" y="6356353"/>
            <a:ext cx="1920213" cy="365125"/>
          </a:xfrm>
        </p:spPr>
        <p:txBody>
          <a:bodyPr/>
          <a:lstStyle>
            <a:lvl1pPr algn="ctr"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909955"/>
            <a:fld id="{3242334C-1D9E-476C-8D81-3262A29EFD5F}" type="slidenum">
              <a:rPr lang="zh-CN" altLang="en-US" sz="1865" smtClean="0">
                <a:solidFill>
                  <a:prstClr val="black"/>
                </a:solidFill>
              </a:rPr>
            </a:fld>
            <a:endParaRPr lang="zh-CN" altLang="en-US" sz="1865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"/>
          <p:cNvGrpSpPr/>
          <p:nvPr userDrawn="1"/>
        </p:nvGrpSpPr>
        <p:grpSpPr bwMode="auto">
          <a:xfrm>
            <a:off x="287973" y="220663"/>
            <a:ext cx="504825" cy="388937"/>
            <a:chOff x="282640" y="219622"/>
            <a:chExt cx="557706" cy="427568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 rot="18900000">
              <a:off x="282640" y="219622"/>
              <a:ext cx="426171" cy="427568"/>
            </a:xfrm>
            <a:prstGeom prst="rect">
              <a:avLst/>
            </a:prstGeom>
            <a:solidFill>
              <a:srgbClr val="033455"/>
            </a:solidFill>
            <a:ln>
              <a:noFill/>
            </a:ln>
          </p:spPr>
          <p:txBody>
            <a:bodyPr anchor="ctr"/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9pPr>
            </a:lstStyle>
            <a:p>
              <a:pPr marL="181610" indent="-181610" algn="ctr" defTabSz="725805" eaLnBrk="1" hangingPunct="1">
                <a:lnSpc>
                  <a:spcPct val="100000"/>
                </a:lnSpc>
                <a:spcBef>
                  <a:spcPts val="795"/>
                </a:spcBef>
                <a:buFont typeface="Arial" panose="020B0604020202020204" pitchFamily="34" charset="0"/>
                <a:buNone/>
                <a:defRPr/>
              </a:pPr>
              <a:endParaRPr kumimoji="0" lang="zh-CN" altLang="en-US" sz="1430" ker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 rot="18900000">
              <a:off x="605338" y="315606"/>
              <a:ext cx="235008" cy="235600"/>
            </a:xfrm>
            <a:prstGeom prst="rect">
              <a:avLst/>
            </a:prstGeom>
            <a:solidFill>
              <a:srgbClr val="006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Montserrat ExtraLight" charset="0"/>
                  <a:ea typeface="方正兰亭黑简体" charset="-122"/>
                  <a:sym typeface="Montserrat ExtraLight" charset="0"/>
                </a:defRPr>
              </a:lvl9pPr>
            </a:lstStyle>
            <a:p>
              <a:pPr marL="181610" indent="-181610" algn="ctr" defTabSz="725805" eaLnBrk="1" hangingPunct="1">
                <a:lnSpc>
                  <a:spcPct val="100000"/>
                </a:lnSpc>
                <a:spcBef>
                  <a:spcPts val="795"/>
                </a:spcBef>
                <a:buFont typeface="Arial" panose="020B0604020202020204" pitchFamily="34" charset="0"/>
                <a:buNone/>
                <a:defRPr/>
              </a:pPr>
              <a:endParaRPr kumimoji="0" lang="zh-CN" altLang="en-US" sz="1430" kern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 userDrawn="1"/>
        </p:nvSpPr>
        <p:spPr>
          <a:xfrm flipV="1">
            <a:off x="0" y="833072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</p:spTree>
  </p:cSld>
  <p:clrMapOvr>
    <a:masterClrMapping/>
  </p:clrMapOvr>
  <p:transition spd="slow" advClick="0" advTm="5000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" y="-32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322463"/>
            <a:ext cx="1219200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学士学位外语考试费及外语综合能力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defTabSz="914400">
              <a:lnSpc>
                <a:spcPct val="150000"/>
              </a:lnSpc>
              <a:defRPr/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提升培训费缴费流程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哈工程白字透明图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15" y="266065"/>
            <a:ext cx="5455920" cy="140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18084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查询缴费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r="28398" b="-2768"/>
          <a:stretch>
            <a:fillRect/>
          </a:stretch>
        </p:blipFill>
        <p:spPr>
          <a:xfrm>
            <a:off x="3798570" y="1052830"/>
            <a:ext cx="8080375" cy="54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055" y="3034665"/>
            <a:ext cx="4123690" cy="2007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点击页面左侧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缴费查询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找到缴费项目，点击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缴费记录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041" y="4844707"/>
            <a:ext cx="2855357" cy="2013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AutoShape 250"/>
          <p:cNvCxnSpPr>
            <a:cxnSpLocks noChangeShapeType="1"/>
          </p:cNvCxnSpPr>
          <p:nvPr/>
        </p:nvCxnSpPr>
        <p:spPr bwMode="gray">
          <a:xfrm>
            <a:off x="12105237" y="3669305"/>
            <a:ext cx="614943" cy="2751"/>
          </a:xfrm>
          <a:prstGeom prst="straightConnector1">
            <a:avLst/>
          </a:prstGeom>
          <a:noFill/>
          <a:ln>
            <a:headEnd type="oval" w="sm" len="sm"/>
            <a:tailEnd type="oval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pic>
        <p:nvPicPr>
          <p:cNvPr id="5" name="Picture 2" descr="H:\1.bmp"/>
          <p:cNvPicPr>
            <a:picLocks noChangeAspect="1" noChangeArrowheads="1"/>
          </p:cNvPicPr>
          <p:nvPr/>
        </p:nvPicPr>
        <p:blipFill>
          <a:blip r:embed="rId2"/>
          <a:srcRect b="73334"/>
          <a:stretch>
            <a:fillRect/>
          </a:stretch>
        </p:blipFill>
        <p:spPr bwMode="auto">
          <a:xfrm>
            <a:off x="0" y="-123190"/>
            <a:ext cx="12191365" cy="14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项标题"/>
          <p:cNvSpPr txBox="1"/>
          <p:nvPr>
            <p:custDataLst>
              <p:tags r:id="rId3"/>
            </p:custDataLst>
          </p:nvPr>
        </p:nvSpPr>
        <p:spPr>
          <a:xfrm>
            <a:off x="3313430" y="2885440"/>
            <a:ext cx="5996305" cy="7867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60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手机端缴费流程</a:t>
            </a:r>
            <a:endParaRPr lang="zh-CN" altLang="en-US" sz="6000" b="1" spc="3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3027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手机端缴费流程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 descr="e7fe96e6c8e095ec513b6218148b6038"/>
          <p:cNvPicPr/>
          <p:nvPr/>
        </p:nvPicPr>
        <p:blipFill>
          <a:blip r:embed="rId1"/>
          <a:srcRect t="4250" r="-89"/>
          <a:stretch>
            <a:fillRect/>
          </a:stretch>
        </p:blipFill>
        <p:spPr>
          <a:xfrm>
            <a:off x="4019550" y="1019175"/>
            <a:ext cx="7920000" cy="576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965" y="2815590"/>
            <a:ext cx="312674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微信搜索公众号：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哈尔滨工程大学财务处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3027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手机端缴费流程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t="4500" r="-34"/>
          <a:stretch>
            <a:fillRect/>
          </a:stretch>
        </p:blipFill>
        <p:spPr>
          <a:xfrm>
            <a:off x="4019550" y="990600"/>
            <a:ext cx="7920000" cy="576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4965" y="2815590"/>
            <a:ext cx="312674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微信搜索公众号：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哈尔滨工程大学财务处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3027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手机端缴费流程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t="4759"/>
          <a:stretch>
            <a:fillRect/>
          </a:stretch>
        </p:blipFill>
        <p:spPr>
          <a:xfrm>
            <a:off x="3911600" y="983615"/>
            <a:ext cx="7919720" cy="5864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965" y="2815590"/>
            <a:ext cx="312674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微信搜索公众号：</a:t>
            </a:r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哈尔滨工程大学财务处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2041" y="4844707"/>
            <a:ext cx="2855357" cy="2013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AutoShape 250"/>
          <p:cNvCxnSpPr>
            <a:cxnSpLocks noChangeShapeType="1"/>
          </p:cNvCxnSpPr>
          <p:nvPr/>
        </p:nvCxnSpPr>
        <p:spPr bwMode="gray">
          <a:xfrm>
            <a:off x="12105237" y="3669305"/>
            <a:ext cx="614943" cy="2751"/>
          </a:xfrm>
          <a:prstGeom prst="straightConnector1">
            <a:avLst/>
          </a:prstGeom>
          <a:noFill/>
          <a:ln>
            <a:headEnd type="oval" w="sm" len="sm"/>
            <a:tailEnd type="oval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cxnSp>
      <p:pic>
        <p:nvPicPr>
          <p:cNvPr id="5" name="Picture 2" descr="H:\1.bmp"/>
          <p:cNvPicPr>
            <a:picLocks noChangeAspect="1" noChangeArrowheads="1"/>
          </p:cNvPicPr>
          <p:nvPr/>
        </p:nvPicPr>
        <p:blipFill>
          <a:blip r:embed="rId2"/>
          <a:srcRect b="73334"/>
          <a:stretch>
            <a:fillRect/>
          </a:stretch>
        </p:blipFill>
        <p:spPr bwMode="auto">
          <a:xfrm>
            <a:off x="0" y="-123190"/>
            <a:ext cx="12191365" cy="14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项标题"/>
          <p:cNvSpPr txBox="1"/>
          <p:nvPr>
            <p:custDataLst>
              <p:tags r:id="rId3"/>
            </p:custDataLst>
          </p:nvPr>
        </p:nvSpPr>
        <p:spPr>
          <a:xfrm>
            <a:off x="3313430" y="2885440"/>
            <a:ext cx="5996305" cy="7867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zh-CN" altLang="en-US" sz="6000" b="1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电脑端缴费流程</a:t>
            </a:r>
            <a:endParaRPr lang="zh-CN" altLang="en-US" sz="6000" b="1" spc="3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注册步骤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866765" y="1011555"/>
            <a:ext cx="5400000" cy="54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9775" y="2255520"/>
            <a:ext cx="4521200" cy="3065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复制网页链接进行搜索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：https://pay.hrbeu.edu.cn/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点击进行注册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注册步骤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5080" y="965200"/>
            <a:ext cx="8090535" cy="5705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595" y="2482850"/>
            <a:ext cx="31819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注意事项：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用户编号：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自考准考证号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身份证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密码可设置为：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HGCzk123*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3.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所有选项都是必填项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提交注册后显示注册成功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02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登录步骤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5730240" y="1123315"/>
            <a:ext cx="5400000" cy="540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5660" y="1800225"/>
            <a:ext cx="4771390" cy="3873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 eaLnBrk="1" hangingPunct="1">
              <a:lnSpc>
                <a:spcPct val="100000"/>
              </a:lnSpc>
              <a:buFont typeface="+mj-ea"/>
              <a:buAutoNum type="circleNumDbPlain"/>
              <a:defRPr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输入用户编号、</a:t>
            </a: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密码、验证码</a:t>
            </a: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eaLnBrk="1" hangingPunct="1">
              <a:lnSpc>
                <a:spcPct val="100000"/>
              </a:lnSpc>
              <a:buFont typeface="+mj-ea"/>
              <a:buAutoNum type="circleNumDbPlain"/>
              <a:defRPr/>
            </a:pP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eaLnBrk="1" hangingPunct="1">
              <a:lnSpc>
                <a:spcPct val="100000"/>
              </a:lnSpc>
              <a:buFont typeface="+mj-ea"/>
              <a:buAutoNum type="circleNumDbPlain"/>
              <a:defRPr/>
            </a:pPr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</a:t>
            </a:r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进入缴费系统</a:t>
            </a: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注意：</a:t>
            </a:r>
            <a:endParaRPr 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l" fontAlgn="auto" latinLnBrk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如学生使用已有账号进行登录但显示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弱密码，可点击忘记密码重置为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HGCzk123*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或按照注册步骤重新注册</a:t>
            </a:r>
            <a:endParaRPr 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eaLnBrk="1" hangingPunct="1">
              <a:buFont typeface="Arial" panose="020B0604020202020204" pitchFamily="34" charset="0"/>
              <a:buNone/>
              <a:defRPr/>
            </a:pPr>
            <a:endParaRPr lang="zh-CN" altLang="zh-CN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03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绑定步骤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685" y="1426210"/>
            <a:ext cx="6487160" cy="50780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91870" y="1562100"/>
            <a:ext cx="3446145" cy="3966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 eaLnBrk="1" hangingPunct="1">
              <a:buFont typeface="+mj-ea"/>
              <a:buAutoNum type="circleNumDbPlain"/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点击页面左端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-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个人信息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证件号码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-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修改证件信息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选择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身份证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/ID card”</a:t>
            </a: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endParaRPr lang="en-US" altLang="zh-CN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输入本人证件号码后自检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 eaLnBrk="1" hangingPunct="1">
              <a:buFont typeface="+mj-ea"/>
              <a:buAutoNum type="circleNumDbPlain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无误后点击确定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注意：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!!!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绑定身份证件后再缴费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!!!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绑定身份证件后再缴费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!!!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绑定身份证件后再缴费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 algn="l" eaLnBrk="1" hangingPunct="1">
              <a:buFont typeface="+mj-ea"/>
              <a:buNone/>
              <a:defRPr/>
            </a:pP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04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缴费步骤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40" y="1033780"/>
            <a:ext cx="8196580" cy="5379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1960" y="2847975"/>
            <a:ext cx="3273425" cy="2130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点击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自助缴费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选择红色框点击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查看收费项</a:t>
            </a:r>
            <a:endParaRPr lang="zh-CN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勾选所需缴费项目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+mj-ea"/>
              <a:buAutoNum type="circleNumDbPlain"/>
            </a:pPr>
            <a:r>
              <a:rPr lang="zh-CN" altLang="en-US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确认无误后点击</a:t>
            </a:r>
            <a:r>
              <a:rPr 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去支付</a:t>
            </a:r>
            <a:endParaRPr 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buFont typeface="+mj-ea"/>
              <a:buNone/>
            </a:pPr>
            <a:endParaRPr lang="zh-CN" altLang="en-US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596"/>
          <a:stretch>
            <a:fillRect/>
          </a:stretch>
        </p:blipFill>
        <p:spPr>
          <a:xfrm>
            <a:off x="5196840" y="3974465"/>
            <a:ext cx="5647055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04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缴费步骤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4310" y="1106170"/>
            <a:ext cx="8044815" cy="5400040"/>
            <a:chOff x="6060" y="1742"/>
            <a:chExt cx="12669" cy="8504"/>
          </a:xfrm>
        </p:grpSpPr>
        <p:pic>
          <p:nvPicPr>
            <p:cNvPr id="3" name="图片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6060" y="1742"/>
              <a:ext cx="6236" cy="8504"/>
            </a:xfrm>
            <a:prstGeom prst="rect">
              <a:avLst/>
            </a:prstGeom>
          </p:spPr>
        </p:pic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493" y="1742"/>
              <a:ext cx="6236" cy="850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26085" y="3024505"/>
            <a:ext cx="3422015" cy="1712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核对项目名称及支付金额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确认无误后点击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提交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及时扫码支付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>
          <a:xfrm>
            <a:off x="992168" y="212132"/>
            <a:ext cx="24314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2800" b="1" kern="10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05 </a:t>
            </a:r>
            <a:r>
              <a:rPr lang="zh-CN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缴费步骤</a:t>
            </a:r>
            <a:endParaRPr lang="zh-CN" altLang="en-US" sz="32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+mn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42965" y="1149985"/>
            <a:ext cx="5400000" cy="540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85315" y="3034665"/>
            <a:ext cx="1975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缴费完成</a:t>
            </a:r>
            <a:endParaRPr lang="zh-CN" altLang="en-US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TYPE" val="l_h_f"/>
  <p:tag name="KSO_WM_UNIT_INDEX" val="1_1_1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808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808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406,&quot;left&quot;:350.62501220703126,&quot;top&quot;:72.25,&quot;width&quot;:588.32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5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TYPE" val="l_h_f"/>
  <p:tag name="KSO_WM_UNIT_INDEX" val="1_1_1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808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808"/>
  <p:tag name="KSO_WM_TEMPLATE_CATEGORY" val="custom"/>
  <p:tag name="KSO_WM_UNIT_SUBTYPE" val="a"/>
  <p:tag name="KSO_WM_UNIT_TEXT_LAYER_COUNT" val="1"/>
  <p:tag name="KSO_WM_UNIT_TEXT_TYPE" val="1"/>
  <p:tag name="KSO_WM_DIAGRAM_MAX_ITEMCNT" val="6"/>
  <p:tag name="KSO_WM_DIAGRAM_MIN_ITEMCNT" val="2"/>
  <p:tag name="KSO_WM_DIAGRAM_VIRTUALLY_FRAME" val="{&quot;height&quot;:406,&quot;left&quot;:350.62501220703126,&quot;top&quot;:72.25,&quot;width&quot;:588.324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  <p:tag name="KSO_WM_UNIT_TEXT_FILL_FORE_SCHEMECOLOR_INDEX" val="1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WPS 演示</Application>
  <PresentationFormat>宽屏</PresentationFormat>
  <Paragraphs>94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Montserrat ExtraLight</vt:lpstr>
      <vt:lpstr>Segoe Print</vt:lpstr>
      <vt:lpstr>方正兰亭黑简体</vt:lpstr>
      <vt:lpstr>黑体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baby</dc:creator>
  <cp:lastModifiedBy>jxjyxy</cp:lastModifiedBy>
  <cp:revision>26</cp:revision>
  <dcterms:created xsi:type="dcterms:W3CDTF">2019-11-28T06:41:00Z</dcterms:created>
  <dcterms:modified xsi:type="dcterms:W3CDTF">2026-05-09T08:03:39Z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KSOTemplateUUID">
    <vt:lpwstr>v1.0_mb_PmJrUbGHvUwfqOVX+6auLQ==</vt:lpwstr>
  </property>
  <property fmtid="{D5CDD505-2E9C-101B-9397-08002B2CF9AE}" pid="4" name="ICV">
    <vt:lpwstr>06918798FD1947D0BE6CDDB4AEE135FB_13</vt:lpwstr>
  </property>
</Properties>
</file>